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65" r:id="rId2"/>
    <p:sldId id="264" r:id="rId3"/>
    <p:sldId id="257" r:id="rId4"/>
    <p:sldId id="263" r:id="rId5"/>
    <p:sldId id="262" r:id="rId6"/>
    <p:sldId id="261" r:id="rId7"/>
    <p:sldId id="259" r:id="rId8"/>
    <p:sldId id="260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86ABC-AF7F-48C6-8ADC-FE537B4A13BF}" type="datetimeFigureOut">
              <a:rPr lang="en-US" smtClean="0"/>
              <a:t>12/8/2015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D4C28-465E-442B-ABB2-E97CC5E154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546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21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09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50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185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387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9897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23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409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9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415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0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437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5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73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8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1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0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12/8/2015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lang="en-US" dirty="0">
                <a:solidFill>
                  <a:srgbClr val="537D0B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537D0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32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12.10.15 (Thursday)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83099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Use the graph on the next page to answer. Will turn in warm ups on Friday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301" y="1974995"/>
            <a:ext cx="115640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What type of insurance is covered in this graph?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What is the second largest factor that determines this type of insurance premium?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Your occupation accounts for what percentage of this graph?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Why do you think your location plays a part in the premium you might have to pay?</a:t>
            </a:r>
          </a:p>
          <a:p>
            <a:pPr marL="342900" indent="-3429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9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50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12.9.15 (Wednesday)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83099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Use the graph on the next page to answer. Will turn in warm ups on Friday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301" y="1974995"/>
            <a:ext cx="115640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What type of insurance is covered in this graph?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Who was the largest supplier of insurance according to the graph?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prstClr val="white"/>
                </a:solidFill>
              </a:rPr>
              <a:t>What percentage of the population was uninsured in 2012?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 smtClean="0">
                <a:solidFill>
                  <a:prstClr val="white"/>
                </a:solidFill>
              </a:rPr>
              <a:t> Which two types of insurance coverage were sponsored by the federal government in 2012?</a:t>
            </a:r>
          </a:p>
          <a:p>
            <a:pPr marL="342900" indent="-342900">
              <a:buFontTx/>
              <a:buAutoNum type="arabicPeriod"/>
            </a:pPr>
            <a:endParaRPr lang="en-US" sz="3200" dirty="0" smtClean="0">
              <a:solidFill>
                <a:prstClr val="white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20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2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12.8.15 (Tuesday)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83099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Use the graph on the next page to answer. Will turn in warm ups on Friday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3726" y="1974995"/>
            <a:ext cx="1130330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Based on the chart, how much is the initial investment?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After ten years, what is the difference between the compound interest and simple interest?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After 15 years, what is the difference between the compound and simple </a:t>
            </a:r>
            <a:r>
              <a:rPr lang="en-US" sz="3200" dirty="0" smtClean="0">
                <a:solidFill>
                  <a:prstClr val="white"/>
                </a:solidFill>
              </a:rPr>
              <a:t>interst</a:t>
            </a:r>
            <a:r>
              <a:rPr lang="en-US" sz="3200" dirty="0" smtClean="0">
                <a:solidFill>
                  <a:prstClr val="white"/>
                </a:solidFill>
              </a:rPr>
              <a:t>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After 20 years, what is the difference between the compound and simple interest?</a:t>
            </a: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69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 smtClean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12.7.15 (Monday)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83099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questions. 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Use the video clip on the next slide to answer. Will turn in warm ups on Friday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3726" y="1974995"/>
            <a:ext cx="113033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prstClr val="white"/>
                </a:solidFill>
              </a:rPr>
              <a:t> 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What is considered to be one of the most powerful concepts in finance?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Why should you reinvest interest earned back into the principal instead of withdrawing it?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What sort of difference can 20 years make in an investment if you compound the interest?</a:t>
            </a:r>
          </a:p>
          <a:p>
            <a:pPr marL="342900" indent="-342900">
              <a:buFontTx/>
              <a:buAutoNum type="arabicPeriod"/>
            </a:pP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What are three ways to harness the power of compound interest?</a:t>
            </a:r>
            <a:endParaRPr lang="en-US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0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437" y="2357437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05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277989" y="347134"/>
            <a:ext cx="11032772" cy="76944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4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If you have finished the Everfi program … </a:t>
            </a:r>
            <a:endParaRPr lang="en-US" altLang="en-US" sz="4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6344" y="1648179"/>
            <a:ext cx="1018681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You may play financial football or financial soccer … (google “financial football game” or google “financial soccer game”)</a:t>
            </a:r>
          </a:p>
          <a:p>
            <a:pPr algn="ctr"/>
            <a:endParaRPr lang="en-US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Or …</a:t>
            </a:r>
          </a:p>
          <a:p>
            <a:pPr algn="ctr"/>
            <a:endParaRPr lang="en-US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You may log on to USA Test prep and begin reviewing for our next test which will be on Thursday, December 17</a:t>
            </a:r>
            <a:r>
              <a:rPr lang="en-US" sz="2800" b="1" baseline="30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</a:t>
            </a:r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en-US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It will cover the six standards on Personal Finance (SSEPF1 – SSEPF6)</a:t>
            </a:r>
          </a:p>
        </p:txBody>
      </p:sp>
    </p:spTree>
    <p:extLst>
      <p:ext uri="{BB962C8B-B14F-4D97-AF65-F5344CB8AC3E}">
        <p14:creationId xmlns:p14="http://schemas.microsoft.com/office/powerpoint/2010/main" val="99215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428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Century Gothic</vt:lpstr>
      <vt:lpstr>Tw Cen MT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16</cp:revision>
  <cp:lastPrinted>2015-12-09T12:34:14Z</cp:lastPrinted>
  <dcterms:created xsi:type="dcterms:W3CDTF">2015-12-07T01:53:13Z</dcterms:created>
  <dcterms:modified xsi:type="dcterms:W3CDTF">2015-12-09T17:16:53Z</dcterms:modified>
</cp:coreProperties>
</file>